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84" r:id="rId8"/>
    <p:sldId id="258" r:id="rId9"/>
    <p:sldId id="261" r:id="rId10"/>
    <p:sldId id="283" r:id="rId11"/>
    <p:sldId id="268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1A2A9-FCB7-42EA-BC30-59C83F71D1B2}" v="359" dt="2020-04-20T04:26:47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EB0E-6606-4499-942A-09C7CFFD2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349D1-1A21-4920-9736-4BDD92E76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91E4D-7BA8-46E7-8DF0-DDC886F3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67CF2-6E9F-453B-BF82-D4924B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1E737-9F32-415D-B825-F7899ACF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13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5DA9-DD7D-45F0-AE61-75C84981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2F503-9656-41C2-B034-BC45D54F4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E82C-760F-4B0E-98B5-1EFEEEA5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9A0F4-3877-406B-BA18-4E3303E7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4791F-2BA6-4348-9E0B-482570D4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65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93573-CA6E-4C3F-AD61-05480F9CD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F52FE-C2DC-4889-A2A4-9130150E9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2B87-CDFA-41D1-A2C5-8CE83236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25303-E824-420A-92DE-6BD0A7A9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D5FA-9984-4D5D-B894-D7189881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90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0FB9-94B0-4141-A688-937ACCBD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3BD4-69BE-4B66-A372-D4A2F75AE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5B3A-F601-410D-BE88-8C42369D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A58BA-A52D-469A-A999-2B326B8E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2C60-569F-4219-A499-4E77B41D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70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2D9A-3949-44B4-9482-1D3E0B61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973A4-A4C1-4628-A8EB-B42737C7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29C38-8151-4A24-AA03-97E45D3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52E0-1DEF-49ED-998D-C9DCAF81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74C4A-806D-4270-9533-E0378B87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04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F792-63B7-4963-9501-D9A7B4EE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879E-8F67-4977-843E-472975BAF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33421-707B-456D-A375-75ADCE4D5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A59FF-FDFA-4DEB-A2DC-1BC3E43F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3A1DE-A04B-4A9C-AC21-BECB956C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2B01B-EBBD-4407-BAF8-3CB3D7A6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B729-9C95-44AD-9FEB-461D1FD4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88587-9636-4DC2-A1CB-1CDDD1E0F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DA198-5B11-4D87-96E0-6736FCE40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10AAC-9C8B-46BD-9C39-0F525F5D4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F5365-5941-4593-8F15-D96C99993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FAA99-62AC-431F-8D3E-C506339F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421F6-4246-418C-8FC1-6085E7A5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DF154-D09E-48AE-B91D-58DF5B94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4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6F2-75D2-48E4-A71E-7E950D82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92373-E819-4449-86DE-DB1D84B0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86915-30B0-4600-BC8E-E779691E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CF9FC-A77C-4F11-A680-ECADE405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86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7690F-8609-42FC-880E-7CA05EF5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2F47A-0012-4465-9903-825362E3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C034-29B8-4CDA-8669-2D03D095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05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E1DD-C189-4FD3-9C75-12620684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D529-C442-4FBE-8F27-E02D62D6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26FA5-134D-4E5C-BEE1-62FE4261E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EDA32-2533-4A93-BFF0-4103FDA8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F362A-0158-4BD9-9CC9-40EC10B9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DE98B-49DF-4E13-ADA2-7858E66A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51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1595-BB91-4B44-989D-9A7BD216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71702-476F-4AEF-8028-F5C64F3C2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46C1C-E019-46FF-A5D9-676606C1D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0C45F-447C-45C1-914B-B125F82C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DCF2-FDE6-4A11-8ECB-F51AFA34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33ED5-8362-4C93-B3DA-1872EFF4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14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2A88A-3AB0-4B34-A17D-8399CF4A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1624-3FC4-44A6-9BD6-7EF3E3C8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4C9B-F599-40C2-B805-DC8992890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0DA7-968A-4136-BBB4-005AC08C8AD2}" type="datetimeFigureOut">
              <a:rPr lang="en-AU" smtClean="0"/>
              <a:t>21/04/2020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C806A-0CC5-48A4-86BC-AB6180FA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D2B77-9ECC-4CA1-9B77-8FB3C5246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2979-1EF6-4359-9B00-BC0301133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8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hyperlink" Target="https://www.history.com/news/10-christmas-toys-through-the-decade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CE32-8396-455C-9616-4D621CF901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08088" y="1475846"/>
            <a:ext cx="520020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CFC0C"/>
                </a:solidFill>
                <a:latin typeface="Castellar" panose="020A0402060406010301" pitchFamily="18" charset="0"/>
              </a:rPr>
              <a:t>Toys over time</a:t>
            </a: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The Best Christmas Toys of All Time | Visual.ly">
            <a:extLst>
              <a:ext uri="{FF2B5EF4-FFF2-40B4-BE49-F238E27FC236}">
                <a16:creationId xmlns:a16="http://schemas.microsoft.com/office/drawing/2014/main" id="{0AC62E72-6630-4249-BF7E-8B621DAEA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 r="-2" b="3545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6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4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E3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1ED624-97B7-44AF-88A3-D4963D77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544" y="4663524"/>
            <a:ext cx="9966960" cy="7544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4E3B3A"/>
                </a:solidFill>
              </a:rPr>
              <a:t>How have toys changed over time?</a:t>
            </a:r>
            <a:br>
              <a:rPr lang="en-US" sz="4900" dirty="0">
                <a:solidFill>
                  <a:srgbClr val="4E3B3A"/>
                </a:solidFill>
              </a:rPr>
            </a:br>
            <a:endParaRPr lang="en-US" sz="4900" dirty="0">
              <a:solidFill>
                <a:srgbClr val="4E3B3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D5C0-E6E1-432E-BC02-6594434B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070" y="4971328"/>
            <a:ext cx="8767860" cy="44082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4E3B3A"/>
                </a:solidFill>
              </a:rPr>
              <a:t>Toys have changed over time. There are many differences between toys from the past and present. </a:t>
            </a:r>
          </a:p>
        </p:txBody>
      </p:sp>
      <p:pic>
        <p:nvPicPr>
          <p:cNvPr id="2050" name="Picture 2" descr="Past and present tense on a CV | myfirstcv.com Interview winning CV's">
            <a:extLst>
              <a:ext uri="{FF2B5EF4-FFF2-40B4-BE49-F238E27FC236}">
                <a16:creationId xmlns:a16="http://schemas.microsoft.com/office/drawing/2014/main" id="{4CB28456-588B-4790-9E97-6CA9B7EB7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9" r="1" b="13474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4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AA9F-618C-4C11-93D8-3DC47407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find out about the toys in the past?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3083" name="Freeform: Shape 13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 descr="Detective Magnifying Glass Images, Stock Photos &amp; Vectors ...">
            <a:extLst>
              <a:ext uri="{FF2B5EF4-FFF2-40B4-BE49-F238E27FC236}">
                <a16:creationId xmlns:a16="http://schemas.microsoft.com/office/drawing/2014/main" id="{65084EF7-0397-4143-ABEF-7EA28FCC4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r="1" b="398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94851-117B-4B47-88C3-8E5B0F4AB59B}"/>
              </a:ext>
            </a:extLst>
          </p:cNvPr>
          <p:cNvSpPr txBox="1"/>
          <p:nvPr/>
        </p:nvSpPr>
        <p:spPr>
          <a:xfrm>
            <a:off x="7464614" y="3429000"/>
            <a:ext cx="3894078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Ask parents and grandparents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Visit a museum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Research on the internet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6492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terviewing grandparents and parents | Biography-writing for kids ...">
            <a:extLst>
              <a:ext uri="{FF2B5EF4-FFF2-40B4-BE49-F238E27FC236}">
                <a16:creationId xmlns:a16="http://schemas.microsoft.com/office/drawing/2014/main" id="{1051716D-8EFF-42D9-8682-F5B7E8CA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 b="606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583B4-B5B4-405B-9D10-0BC6D1A2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/>
              <a:t>Parents/grandparents/older relative  interview</a:t>
            </a:r>
            <a:endParaRPr lang="en-AU" sz="2800" b="1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0B7F7-2402-4792-A79F-0B2D3EB9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AU" sz="1800"/>
              <a:t>What toys did  you have as a child?</a:t>
            </a:r>
          </a:p>
          <a:p>
            <a:r>
              <a:rPr lang="en-AU" sz="1800"/>
              <a:t>Wat was your favourite toy? Why?</a:t>
            </a:r>
          </a:p>
          <a:p>
            <a:r>
              <a:rPr lang="en-AU" sz="1800"/>
              <a:t>Was there a toy you wished you could have had?</a:t>
            </a:r>
          </a:p>
          <a:p>
            <a:r>
              <a:rPr lang="en-AU" sz="1800"/>
              <a:t>What do you think about today’s toys?</a:t>
            </a:r>
          </a:p>
          <a:p>
            <a:r>
              <a:rPr lang="en-AU" sz="1800"/>
              <a:t>Which toy from your childhood you think I could have lots of fun playing with? </a:t>
            </a:r>
          </a:p>
        </p:txBody>
      </p:sp>
    </p:spTree>
    <p:extLst>
      <p:ext uri="{BB962C8B-B14F-4D97-AF65-F5344CB8AC3E}">
        <p14:creationId xmlns:p14="http://schemas.microsoft.com/office/powerpoint/2010/main" val="350490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Rectangle 12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Mr Toys Toyworld NEW Kindi Kids S1 Toddler Doll - Snack Time ...">
            <a:extLst>
              <a:ext uri="{FF2B5EF4-FFF2-40B4-BE49-F238E27FC236}">
                <a16:creationId xmlns:a16="http://schemas.microsoft.com/office/drawing/2014/main" id="{52D4B033-841D-452F-8036-36E53D669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8731" b="-2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chimals are being given away for free at Argos this Easter - and ...">
            <a:extLst>
              <a:ext uri="{FF2B5EF4-FFF2-40B4-BE49-F238E27FC236}">
                <a16:creationId xmlns:a16="http://schemas.microsoft.com/office/drawing/2014/main" id="{CB31FA13-DF74-43A4-AB48-9E5D053F6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1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kid toys 2020: Cool toys for girls and boys - CNET">
            <a:extLst>
              <a:ext uri="{FF2B5EF4-FFF2-40B4-BE49-F238E27FC236}">
                <a16:creationId xmlns:a16="http://schemas.microsoft.com/office/drawing/2014/main" id="{4E5A6B83-BF18-4440-B272-CD213A1EF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r="16349" b="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ot Wheels id Race Portal - Education - Apple (AU)">
            <a:extLst>
              <a:ext uri="{FF2B5EF4-FFF2-40B4-BE49-F238E27FC236}">
                <a16:creationId xmlns:a16="http://schemas.microsoft.com/office/drawing/2014/main" id="{E895F8BB-3E6D-41CA-BD47-39D3570C9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7695" b="-2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w Patrol Vehicle Chase'S Patrol Cruiser | Shop for toys in-store ...">
            <a:extLst>
              <a:ext uri="{FF2B5EF4-FFF2-40B4-BE49-F238E27FC236}">
                <a16:creationId xmlns:a16="http://schemas.microsoft.com/office/drawing/2014/main" id="{8DDA7EF3-83B5-4856-8634-8E3025FBA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3901" b="-2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" name="Rectangle 12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724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A3EE3-4D21-4C92-B16F-3017D26D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3000" dirty="0">
                <a:solidFill>
                  <a:srgbClr val="FFFFFF"/>
                </a:solidFill>
                <a:latin typeface="Arial Black" panose="020B0A04020102020204" pitchFamily="34" charset="0"/>
              </a:rPr>
              <a:t>Describe your own toys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9C1F-F4A1-4F04-8385-252590C22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  <a:custGeom>
            <a:avLst/>
            <a:gdLst>
              <a:gd name="connsiteX0" fmla="*/ 0 w 4458006"/>
              <a:gd name="connsiteY0" fmla="*/ 0 h 2911909"/>
              <a:gd name="connsiteX1" fmla="*/ 512671 w 4458006"/>
              <a:gd name="connsiteY1" fmla="*/ 0 h 2911909"/>
              <a:gd name="connsiteX2" fmla="*/ 1159082 w 4458006"/>
              <a:gd name="connsiteY2" fmla="*/ 0 h 2911909"/>
              <a:gd name="connsiteX3" fmla="*/ 1716332 w 4458006"/>
              <a:gd name="connsiteY3" fmla="*/ 0 h 2911909"/>
              <a:gd name="connsiteX4" fmla="*/ 2273583 w 4458006"/>
              <a:gd name="connsiteY4" fmla="*/ 0 h 2911909"/>
              <a:gd name="connsiteX5" fmla="*/ 2875414 w 4458006"/>
              <a:gd name="connsiteY5" fmla="*/ 0 h 2911909"/>
              <a:gd name="connsiteX6" fmla="*/ 3521825 w 4458006"/>
              <a:gd name="connsiteY6" fmla="*/ 0 h 2911909"/>
              <a:gd name="connsiteX7" fmla="*/ 4458006 w 4458006"/>
              <a:gd name="connsiteY7" fmla="*/ 0 h 2911909"/>
              <a:gd name="connsiteX8" fmla="*/ 4458006 w 4458006"/>
              <a:gd name="connsiteY8" fmla="*/ 553263 h 2911909"/>
              <a:gd name="connsiteX9" fmla="*/ 4458006 w 4458006"/>
              <a:gd name="connsiteY9" fmla="*/ 1048287 h 2911909"/>
              <a:gd name="connsiteX10" fmla="*/ 4458006 w 4458006"/>
              <a:gd name="connsiteY10" fmla="*/ 1659788 h 2911909"/>
              <a:gd name="connsiteX11" fmla="*/ 4458006 w 4458006"/>
              <a:gd name="connsiteY11" fmla="*/ 2242170 h 2911909"/>
              <a:gd name="connsiteX12" fmla="*/ 4458006 w 4458006"/>
              <a:gd name="connsiteY12" fmla="*/ 2911909 h 2911909"/>
              <a:gd name="connsiteX13" fmla="*/ 3945335 w 4458006"/>
              <a:gd name="connsiteY13" fmla="*/ 2911909 h 2911909"/>
              <a:gd name="connsiteX14" fmla="*/ 3298924 w 4458006"/>
              <a:gd name="connsiteY14" fmla="*/ 2911909 h 2911909"/>
              <a:gd name="connsiteX15" fmla="*/ 2652514 w 4458006"/>
              <a:gd name="connsiteY15" fmla="*/ 2911909 h 2911909"/>
              <a:gd name="connsiteX16" fmla="*/ 2050683 w 4458006"/>
              <a:gd name="connsiteY16" fmla="*/ 2911909 h 2911909"/>
              <a:gd name="connsiteX17" fmla="*/ 1448852 w 4458006"/>
              <a:gd name="connsiteY17" fmla="*/ 2911909 h 2911909"/>
              <a:gd name="connsiteX18" fmla="*/ 847021 w 4458006"/>
              <a:gd name="connsiteY18" fmla="*/ 2911909 h 2911909"/>
              <a:gd name="connsiteX19" fmla="*/ 0 w 4458006"/>
              <a:gd name="connsiteY19" fmla="*/ 2911909 h 2911909"/>
              <a:gd name="connsiteX20" fmla="*/ 0 w 4458006"/>
              <a:gd name="connsiteY20" fmla="*/ 2300408 h 2911909"/>
              <a:gd name="connsiteX21" fmla="*/ 0 w 4458006"/>
              <a:gd name="connsiteY21" fmla="*/ 1659788 h 2911909"/>
              <a:gd name="connsiteX22" fmla="*/ 0 w 4458006"/>
              <a:gd name="connsiteY22" fmla="*/ 1164764 h 2911909"/>
              <a:gd name="connsiteX23" fmla="*/ 0 w 4458006"/>
              <a:gd name="connsiteY23" fmla="*/ 553263 h 2911909"/>
              <a:gd name="connsiteX24" fmla="*/ 0 w 4458006"/>
              <a:gd name="connsiteY24" fmla="*/ 0 h 2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58006" h="2911909" fill="none" extrusionOk="0">
                <a:moveTo>
                  <a:pt x="0" y="0"/>
                </a:moveTo>
                <a:cubicBezTo>
                  <a:pt x="235550" y="-49544"/>
                  <a:pt x="281227" y="37910"/>
                  <a:pt x="512671" y="0"/>
                </a:cubicBezTo>
                <a:cubicBezTo>
                  <a:pt x="744115" y="-37910"/>
                  <a:pt x="865731" y="686"/>
                  <a:pt x="1159082" y="0"/>
                </a:cubicBezTo>
                <a:cubicBezTo>
                  <a:pt x="1452433" y="-686"/>
                  <a:pt x="1594881" y="27753"/>
                  <a:pt x="1716332" y="0"/>
                </a:cubicBezTo>
                <a:cubicBezTo>
                  <a:pt x="1837783" y="-27753"/>
                  <a:pt x="2098142" y="56297"/>
                  <a:pt x="2273583" y="0"/>
                </a:cubicBezTo>
                <a:cubicBezTo>
                  <a:pt x="2449024" y="-56297"/>
                  <a:pt x="2689051" y="59102"/>
                  <a:pt x="2875414" y="0"/>
                </a:cubicBezTo>
                <a:cubicBezTo>
                  <a:pt x="3061777" y="-59102"/>
                  <a:pt x="3306031" y="33779"/>
                  <a:pt x="3521825" y="0"/>
                </a:cubicBezTo>
                <a:cubicBezTo>
                  <a:pt x="3737619" y="-33779"/>
                  <a:pt x="4054645" y="108697"/>
                  <a:pt x="4458006" y="0"/>
                </a:cubicBezTo>
                <a:cubicBezTo>
                  <a:pt x="4478264" y="238893"/>
                  <a:pt x="4392580" y="416899"/>
                  <a:pt x="4458006" y="553263"/>
                </a:cubicBezTo>
                <a:cubicBezTo>
                  <a:pt x="4523432" y="689627"/>
                  <a:pt x="4429455" y="852637"/>
                  <a:pt x="4458006" y="1048287"/>
                </a:cubicBezTo>
                <a:cubicBezTo>
                  <a:pt x="4486557" y="1243937"/>
                  <a:pt x="4442114" y="1480545"/>
                  <a:pt x="4458006" y="1659788"/>
                </a:cubicBezTo>
                <a:cubicBezTo>
                  <a:pt x="4473898" y="1839031"/>
                  <a:pt x="4406129" y="2067735"/>
                  <a:pt x="4458006" y="2242170"/>
                </a:cubicBezTo>
                <a:cubicBezTo>
                  <a:pt x="4509883" y="2416605"/>
                  <a:pt x="4442343" y="2765290"/>
                  <a:pt x="4458006" y="2911909"/>
                </a:cubicBezTo>
                <a:cubicBezTo>
                  <a:pt x="4229250" y="2923027"/>
                  <a:pt x="4080042" y="2911241"/>
                  <a:pt x="3945335" y="2911909"/>
                </a:cubicBezTo>
                <a:cubicBezTo>
                  <a:pt x="3810628" y="2912577"/>
                  <a:pt x="3476814" y="2854169"/>
                  <a:pt x="3298924" y="2911909"/>
                </a:cubicBezTo>
                <a:cubicBezTo>
                  <a:pt x="3121034" y="2969649"/>
                  <a:pt x="2954113" y="2885023"/>
                  <a:pt x="2652514" y="2911909"/>
                </a:cubicBezTo>
                <a:cubicBezTo>
                  <a:pt x="2350915" y="2938795"/>
                  <a:pt x="2293812" y="2877773"/>
                  <a:pt x="2050683" y="2911909"/>
                </a:cubicBezTo>
                <a:cubicBezTo>
                  <a:pt x="1807554" y="2946045"/>
                  <a:pt x="1621578" y="2879061"/>
                  <a:pt x="1448852" y="2911909"/>
                </a:cubicBezTo>
                <a:cubicBezTo>
                  <a:pt x="1276126" y="2944757"/>
                  <a:pt x="1067310" y="2860640"/>
                  <a:pt x="847021" y="2911909"/>
                </a:cubicBezTo>
                <a:cubicBezTo>
                  <a:pt x="626732" y="2963178"/>
                  <a:pt x="196906" y="2822166"/>
                  <a:pt x="0" y="2911909"/>
                </a:cubicBezTo>
                <a:cubicBezTo>
                  <a:pt x="-10660" y="2644946"/>
                  <a:pt x="8880" y="2492583"/>
                  <a:pt x="0" y="2300408"/>
                </a:cubicBezTo>
                <a:cubicBezTo>
                  <a:pt x="-8880" y="2108233"/>
                  <a:pt x="11802" y="1899570"/>
                  <a:pt x="0" y="1659788"/>
                </a:cubicBezTo>
                <a:cubicBezTo>
                  <a:pt x="-11802" y="1420006"/>
                  <a:pt x="33354" y="1285541"/>
                  <a:pt x="0" y="1164764"/>
                </a:cubicBezTo>
                <a:cubicBezTo>
                  <a:pt x="-33354" y="1043987"/>
                  <a:pt x="61328" y="851598"/>
                  <a:pt x="0" y="553263"/>
                </a:cubicBezTo>
                <a:cubicBezTo>
                  <a:pt x="-61328" y="254928"/>
                  <a:pt x="46584" y="137526"/>
                  <a:pt x="0" y="0"/>
                </a:cubicBezTo>
                <a:close/>
              </a:path>
              <a:path w="4458006" h="2911909" stroke="0" extrusionOk="0">
                <a:moveTo>
                  <a:pt x="0" y="0"/>
                </a:moveTo>
                <a:cubicBezTo>
                  <a:pt x="268790" y="-15247"/>
                  <a:pt x="413646" y="58681"/>
                  <a:pt x="557251" y="0"/>
                </a:cubicBezTo>
                <a:cubicBezTo>
                  <a:pt x="700856" y="-58681"/>
                  <a:pt x="901007" y="45462"/>
                  <a:pt x="1025341" y="0"/>
                </a:cubicBezTo>
                <a:cubicBezTo>
                  <a:pt x="1149675" y="-45462"/>
                  <a:pt x="1402379" y="66356"/>
                  <a:pt x="1582592" y="0"/>
                </a:cubicBezTo>
                <a:cubicBezTo>
                  <a:pt x="1762805" y="-66356"/>
                  <a:pt x="1869546" y="23992"/>
                  <a:pt x="2095263" y="0"/>
                </a:cubicBezTo>
                <a:cubicBezTo>
                  <a:pt x="2320980" y="-23992"/>
                  <a:pt x="2420280" y="24082"/>
                  <a:pt x="2607934" y="0"/>
                </a:cubicBezTo>
                <a:cubicBezTo>
                  <a:pt x="2795588" y="-24082"/>
                  <a:pt x="2912868" y="8867"/>
                  <a:pt x="3209764" y="0"/>
                </a:cubicBezTo>
                <a:cubicBezTo>
                  <a:pt x="3506660" y="-8867"/>
                  <a:pt x="3598928" y="2268"/>
                  <a:pt x="3811595" y="0"/>
                </a:cubicBezTo>
                <a:cubicBezTo>
                  <a:pt x="4024262" y="-2268"/>
                  <a:pt x="4156590" y="14862"/>
                  <a:pt x="4458006" y="0"/>
                </a:cubicBezTo>
                <a:cubicBezTo>
                  <a:pt x="4512961" y="112035"/>
                  <a:pt x="4402105" y="338120"/>
                  <a:pt x="4458006" y="495025"/>
                </a:cubicBezTo>
                <a:cubicBezTo>
                  <a:pt x="4513907" y="651930"/>
                  <a:pt x="4402573" y="901337"/>
                  <a:pt x="4458006" y="1106525"/>
                </a:cubicBezTo>
                <a:cubicBezTo>
                  <a:pt x="4513439" y="1311713"/>
                  <a:pt x="4442566" y="1548952"/>
                  <a:pt x="4458006" y="1659788"/>
                </a:cubicBezTo>
                <a:cubicBezTo>
                  <a:pt x="4473446" y="1770624"/>
                  <a:pt x="4447659" y="2029129"/>
                  <a:pt x="4458006" y="2242170"/>
                </a:cubicBezTo>
                <a:cubicBezTo>
                  <a:pt x="4468353" y="2455211"/>
                  <a:pt x="4385883" y="2706658"/>
                  <a:pt x="4458006" y="2911909"/>
                </a:cubicBezTo>
                <a:cubicBezTo>
                  <a:pt x="4255485" y="2958509"/>
                  <a:pt x="4169082" y="2876295"/>
                  <a:pt x="3989915" y="2911909"/>
                </a:cubicBezTo>
                <a:cubicBezTo>
                  <a:pt x="3810748" y="2947523"/>
                  <a:pt x="3676716" y="2895330"/>
                  <a:pt x="3388085" y="2911909"/>
                </a:cubicBezTo>
                <a:cubicBezTo>
                  <a:pt x="3099454" y="2928488"/>
                  <a:pt x="3038321" y="2848945"/>
                  <a:pt x="2830834" y="2911909"/>
                </a:cubicBezTo>
                <a:cubicBezTo>
                  <a:pt x="2623347" y="2974873"/>
                  <a:pt x="2383021" y="2881474"/>
                  <a:pt x="2184423" y="2911909"/>
                </a:cubicBezTo>
                <a:cubicBezTo>
                  <a:pt x="1985825" y="2942344"/>
                  <a:pt x="1812559" y="2867427"/>
                  <a:pt x="1582592" y="2911909"/>
                </a:cubicBezTo>
                <a:cubicBezTo>
                  <a:pt x="1352625" y="2956391"/>
                  <a:pt x="1295182" y="2875824"/>
                  <a:pt x="1114502" y="2911909"/>
                </a:cubicBezTo>
                <a:cubicBezTo>
                  <a:pt x="933822" y="2947994"/>
                  <a:pt x="542923" y="2866633"/>
                  <a:pt x="0" y="2911909"/>
                </a:cubicBezTo>
                <a:cubicBezTo>
                  <a:pt x="-70909" y="2751314"/>
                  <a:pt x="32395" y="2462864"/>
                  <a:pt x="0" y="2271289"/>
                </a:cubicBezTo>
                <a:cubicBezTo>
                  <a:pt x="-32395" y="2079714"/>
                  <a:pt x="16041" y="1905312"/>
                  <a:pt x="0" y="1718026"/>
                </a:cubicBezTo>
                <a:cubicBezTo>
                  <a:pt x="-16041" y="1530740"/>
                  <a:pt x="68524" y="1286302"/>
                  <a:pt x="0" y="1135645"/>
                </a:cubicBezTo>
                <a:cubicBezTo>
                  <a:pt x="-68524" y="984988"/>
                  <a:pt x="38223" y="501803"/>
                  <a:pt x="0" y="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1500">
                <a:solidFill>
                  <a:srgbClr val="FFFFFF"/>
                </a:solidFill>
                <a:latin typeface="Gabriola" panose="04040605051002020D02" pitchFamily="82" charset="0"/>
              </a:rPr>
              <a:t>What are made of?</a:t>
            </a:r>
          </a:p>
          <a:p>
            <a:r>
              <a:rPr lang="en-AU" sz="1500">
                <a:solidFill>
                  <a:srgbClr val="FFFFFF"/>
                </a:solidFill>
                <a:latin typeface="Gabriola" panose="04040605051002020D02" pitchFamily="82" charset="0"/>
              </a:rPr>
              <a:t>How do they work?</a:t>
            </a:r>
          </a:p>
          <a:p>
            <a:r>
              <a:rPr lang="en-AU" sz="1500">
                <a:solidFill>
                  <a:srgbClr val="FFFFFF"/>
                </a:solidFill>
                <a:latin typeface="Gabriola" panose="04040605051002020D02" pitchFamily="82" charset="0"/>
              </a:rPr>
              <a:t>Does they move? How?  </a:t>
            </a:r>
          </a:p>
          <a:p>
            <a:r>
              <a:rPr lang="en-AU" sz="1500">
                <a:solidFill>
                  <a:srgbClr val="FFFFFF"/>
                </a:solidFill>
                <a:latin typeface="Gabriola" panose="04040605051002020D02" pitchFamily="82" charset="0"/>
              </a:rPr>
              <a:t>Does they need batteries?</a:t>
            </a:r>
          </a:p>
          <a:p>
            <a:r>
              <a:rPr lang="en-AU" sz="1500">
                <a:solidFill>
                  <a:srgbClr val="FFFFFF"/>
                </a:solidFill>
                <a:latin typeface="Gabriola" panose="04040605051002020D02" pitchFamily="82" charset="0"/>
              </a:rPr>
              <a:t>What else can they do?</a:t>
            </a:r>
          </a:p>
          <a:p>
            <a:endParaRPr lang="en-AU" sz="1500">
              <a:solidFill>
                <a:srgbClr val="FFFFFF"/>
              </a:solidFill>
            </a:endParaRPr>
          </a:p>
          <a:p>
            <a:endParaRPr lang="en-AU" sz="1500">
              <a:solidFill>
                <a:srgbClr val="FFFFFF"/>
              </a:solidFill>
            </a:endParaRPr>
          </a:p>
          <a:p>
            <a:endParaRPr lang="en-AU" sz="1500">
              <a:solidFill>
                <a:srgbClr val="FFFFFF"/>
              </a:solidFill>
            </a:endParaRPr>
          </a:p>
          <a:p>
            <a:endParaRPr lang="en-AU" sz="1500">
              <a:solidFill>
                <a:srgbClr val="FFFFFF"/>
              </a:solidFill>
            </a:endParaRPr>
          </a:p>
        </p:txBody>
      </p:sp>
      <p:pic>
        <p:nvPicPr>
          <p:cNvPr id="1026" name="Picture 2" descr="Mr Toys Toyworld NEW Toy Story 4 Action Figure Bunny 16 Inch from ...">
            <a:extLst>
              <a:ext uri="{FF2B5EF4-FFF2-40B4-BE49-F238E27FC236}">
                <a16:creationId xmlns:a16="http://schemas.microsoft.com/office/drawing/2014/main" id="{A3B75A9D-97EE-45B4-8040-64BD3D8A6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r="8956" b="-2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9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131B-984B-4EA1-80F4-6EA36958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39" y="206099"/>
            <a:ext cx="10515600" cy="618849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r>
              <a:rPr lang="en-GB" sz="3200" dirty="0"/>
              <a:t>Sort the pictures of toys into old and new toys</a:t>
            </a:r>
            <a:endParaRPr lang="en-AU" sz="3200" dirty="0"/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83708E60-E13B-4A85-9564-E5F831AA72BC}"/>
              </a:ext>
            </a:extLst>
          </p:cNvPr>
          <p:cNvSpPr/>
          <p:nvPr/>
        </p:nvSpPr>
        <p:spPr>
          <a:xfrm>
            <a:off x="380999" y="1485279"/>
            <a:ext cx="2267216" cy="5236886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Old toys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dirty="0"/>
              <a:t> </a:t>
            </a: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B3DF1C5-8803-403E-993D-079E78EEDBB7}"/>
              </a:ext>
            </a:extLst>
          </p:cNvPr>
          <p:cNvSpPr/>
          <p:nvPr/>
        </p:nvSpPr>
        <p:spPr>
          <a:xfrm>
            <a:off x="9278739" y="1485279"/>
            <a:ext cx="2267216" cy="5236886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New toys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pic>
        <p:nvPicPr>
          <p:cNvPr id="4100" name="Picture 4" descr="Old Toys | Prague Stay">
            <a:extLst>
              <a:ext uri="{FF2B5EF4-FFF2-40B4-BE49-F238E27FC236}">
                <a16:creationId xmlns:a16="http://schemas.microsoft.com/office/drawing/2014/main" id="{32F4D4BB-030B-4700-9714-5E255808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60" y="1485279"/>
            <a:ext cx="1614530" cy="12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ld Toys From the Past | Toys Past and Present | Retro toys, Jack ...">
            <a:extLst>
              <a:ext uri="{FF2B5EF4-FFF2-40B4-BE49-F238E27FC236}">
                <a16:creationId xmlns:a16="http://schemas.microsoft.com/office/drawing/2014/main" id="{0B0346D9-0482-4E0F-8EFD-FF2BA3E2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15" y="4829064"/>
            <a:ext cx="1353009" cy="13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intage toys from the past | Reliving your childhood through toys ...">
            <a:extLst>
              <a:ext uri="{FF2B5EF4-FFF2-40B4-BE49-F238E27FC236}">
                <a16:creationId xmlns:a16="http://schemas.microsoft.com/office/drawing/2014/main" id="{6477A8E0-C1BD-41B8-B99E-D0332F22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74" y="4805789"/>
            <a:ext cx="1168771" cy="8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amagotchi - Wikipedia">
            <a:extLst>
              <a:ext uri="{FF2B5EF4-FFF2-40B4-BE49-F238E27FC236}">
                <a16:creationId xmlns:a16="http://schemas.microsoft.com/office/drawing/2014/main" id="{8F4C8951-9C0B-4796-A81E-D9C9912B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43" y="4400977"/>
            <a:ext cx="1047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oys from your past and their value today - family budgeting">
            <a:extLst>
              <a:ext uri="{FF2B5EF4-FFF2-40B4-BE49-F238E27FC236}">
                <a16:creationId xmlns:a16="http://schemas.microsoft.com/office/drawing/2014/main" id="{FAEED3E0-8E1E-484C-86BA-9BDA95B7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92" y="1444201"/>
            <a:ext cx="1353010" cy="11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Toys from the Past - Old wax doll made in 1860 with white dress ...">
            <a:extLst>
              <a:ext uri="{FF2B5EF4-FFF2-40B4-BE49-F238E27FC236}">
                <a16:creationId xmlns:a16="http://schemas.microsoft.com/office/drawing/2014/main" id="{8BE3E3BC-9B1B-4808-A166-932FEAF8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03" y="2896221"/>
            <a:ext cx="1037100" cy="13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lop In The Top, A Classic Ball And Cup Toy, Educational Toy, Old ...">
            <a:extLst>
              <a:ext uri="{FF2B5EF4-FFF2-40B4-BE49-F238E27FC236}">
                <a16:creationId xmlns:a16="http://schemas.microsoft.com/office/drawing/2014/main" id="{6B4D9145-4F1F-4BDC-BE0D-52B6C588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96" y="1426641"/>
            <a:ext cx="1778362" cy="12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og Toy- Rainbow furs Sloth-i-Corn [IDPTFS_RainbowSlothicorn ...">
            <a:extLst>
              <a:ext uri="{FF2B5EF4-FFF2-40B4-BE49-F238E27FC236}">
                <a16:creationId xmlns:a16="http://schemas.microsoft.com/office/drawing/2014/main" id="{46C698C6-2CF0-4514-9622-F497C802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46" y="4477522"/>
            <a:ext cx="1496550" cy="14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Moose Toys: &quot;[this is] an opportunity to disrupt the preschool ...">
            <a:extLst>
              <a:ext uri="{FF2B5EF4-FFF2-40B4-BE49-F238E27FC236}">
                <a16:creationId xmlns:a16="http://schemas.microsoft.com/office/drawing/2014/main" id="{59F74869-C898-40ED-9B01-8AABB18F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02" y="2822297"/>
            <a:ext cx="1353009" cy="14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Disney - Toy Story 4 - Space Alien 6&quot; Figure (Assorted) - ZiNG Pop ...">
            <a:extLst>
              <a:ext uri="{FF2B5EF4-FFF2-40B4-BE49-F238E27FC236}">
                <a16:creationId xmlns:a16="http://schemas.microsoft.com/office/drawing/2014/main" id="{FEE22144-E6B3-4C50-8548-7D61F5CE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71" y="5497581"/>
            <a:ext cx="1302026" cy="13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25+ Best Toddler Gifts 2020 - Top Ideas for Toddler Girls and Boys">
            <a:extLst>
              <a:ext uri="{FF2B5EF4-FFF2-40B4-BE49-F238E27FC236}">
                <a16:creationId xmlns:a16="http://schemas.microsoft.com/office/drawing/2014/main" id="{F76AC237-CB73-4FA9-90ED-2B98B9F1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72" y="2951923"/>
            <a:ext cx="1353009" cy="13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Driven Recycling Truck Realistic Lights &amp; Sounds Large Toy Vehicle ...">
            <a:extLst>
              <a:ext uri="{FF2B5EF4-FFF2-40B4-BE49-F238E27FC236}">
                <a16:creationId xmlns:a16="http://schemas.microsoft.com/office/drawing/2014/main" id="{5E30B703-8B07-4F0A-A384-6E7D581E0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11" y="3161772"/>
            <a:ext cx="1667292" cy="16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8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5F90-DF82-48EE-A85E-7B49F409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404"/>
            <a:ext cx="10515600" cy="865934"/>
          </a:xfrm>
        </p:spPr>
        <p:txBody>
          <a:bodyPr>
            <a:normAutofit/>
          </a:bodyPr>
          <a:lstStyle/>
          <a:p>
            <a:r>
              <a:rPr lang="en-AU" sz="3600" dirty="0"/>
              <a:t>How are they different and how are they the same?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6084D2A3-7303-4E3E-B3B4-7F752ACE900A}"/>
              </a:ext>
            </a:extLst>
          </p:cNvPr>
          <p:cNvSpPr/>
          <p:nvPr/>
        </p:nvSpPr>
        <p:spPr>
          <a:xfrm>
            <a:off x="6276990" y="1699592"/>
            <a:ext cx="3493175" cy="4723923"/>
          </a:xfrm>
          <a:prstGeom prst="halfFrame">
            <a:avLst>
              <a:gd name="adj1" fmla="val 15765"/>
              <a:gd name="adj2" fmla="val 15766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AU" sz="2800">
                <a:solidFill>
                  <a:schemeClr val="tx1"/>
                </a:solidFill>
              </a:rPr>
              <a:t>The same</a:t>
            </a:r>
          </a:p>
          <a:p>
            <a:pPr algn="ctr"/>
            <a:endParaRPr lang="en-AU" sz="2800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AF4A739B-6ACE-4F41-A1B2-BC18628A400E}"/>
              </a:ext>
            </a:extLst>
          </p:cNvPr>
          <p:cNvSpPr/>
          <p:nvPr/>
        </p:nvSpPr>
        <p:spPr>
          <a:xfrm flipH="1">
            <a:off x="2811119" y="1699592"/>
            <a:ext cx="3284881" cy="4723924"/>
          </a:xfrm>
          <a:prstGeom prst="halfFrame">
            <a:avLst>
              <a:gd name="adj1" fmla="val 15765"/>
              <a:gd name="adj2" fmla="val 15766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AU" sz="2800">
                <a:solidFill>
                  <a:schemeClr val="tx1"/>
                </a:solidFill>
              </a:rPr>
              <a:t>Different </a:t>
            </a: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7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, christmas toys, teddy bear">
            <a:extLst>
              <a:ext uri="{FF2B5EF4-FFF2-40B4-BE49-F238E27FC236}">
                <a16:creationId xmlns:a16="http://schemas.microsoft.com/office/drawing/2014/main" id="{186AF3D7-509E-476E-AE92-96193FC15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" y="53124"/>
            <a:ext cx="2329042" cy="13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laceholder title">
            <a:extLst>
              <a:ext uri="{FF2B5EF4-FFF2-40B4-BE49-F238E27FC236}">
                <a16:creationId xmlns:a16="http://schemas.microsoft.com/office/drawing/2014/main" id="{39CF40DD-6992-41B8-9B0B-2396FEED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07" y="92036"/>
            <a:ext cx="2259658" cy="12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tmas, christmas toys, shirley temple">
            <a:extLst>
              <a:ext uri="{FF2B5EF4-FFF2-40B4-BE49-F238E27FC236}">
                <a16:creationId xmlns:a16="http://schemas.microsoft.com/office/drawing/2014/main" id="{6C129F55-E225-4FE9-BB67-4D4B950E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18" y="93589"/>
            <a:ext cx="2418122" cy="13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istmas, christmas toys, slinky">
            <a:extLst>
              <a:ext uri="{FF2B5EF4-FFF2-40B4-BE49-F238E27FC236}">
                <a16:creationId xmlns:a16="http://schemas.microsoft.com/office/drawing/2014/main" id="{2F9BB975-1C36-40C6-B1B1-29426A57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51" y="53123"/>
            <a:ext cx="2610693" cy="14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ristmas, christmas toys, mr potato head">
            <a:extLst>
              <a:ext uri="{FF2B5EF4-FFF2-40B4-BE49-F238E27FC236}">
                <a16:creationId xmlns:a16="http://schemas.microsoft.com/office/drawing/2014/main" id="{DF9E7726-9A41-4A31-A914-43A19362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" y="2009756"/>
            <a:ext cx="2048417" cy="127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ristmas, christmas toys, GI Joe">
            <a:extLst>
              <a:ext uri="{FF2B5EF4-FFF2-40B4-BE49-F238E27FC236}">
                <a16:creationId xmlns:a16="http://schemas.microsoft.com/office/drawing/2014/main" id="{09110E11-67E0-45E7-8D31-B6E0A519D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44" y="2001378"/>
            <a:ext cx="2335077" cy="13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ristmas, christmas toys, star wars">
            <a:extLst>
              <a:ext uri="{FF2B5EF4-FFF2-40B4-BE49-F238E27FC236}">
                <a16:creationId xmlns:a16="http://schemas.microsoft.com/office/drawing/2014/main" id="{366F5176-7828-433C-98C6-B17FC501C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55" y="1948744"/>
            <a:ext cx="2418121" cy="13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ristmas, christmas toys, cabbage patch dolll">
            <a:extLst>
              <a:ext uri="{FF2B5EF4-FFF2-40B4-BE49-F238E27FC236}">
                <a16:creationId xmlns:a16="http://schemas.microsoft.com/office/drawing/2014/main" id="{DC934D47-04BC-44A0-B631-553D558F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95" y="1923263"/>
            <a:ext cx="2720776" cy="15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ristmas, christmas toys, tickle me elmo">
            <a:extLst>
              <a:ext uri="{FF2B5EF4-FFF2-40B4-BE49-F238E27FC236}">
                <a16:creationId xmlns:a16="http://schemas.microsoft.com/office/drawing/2014/main" id="{22592FEC-40FA-4A03-9DC6-6D0214F7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2" y="3967467"/>
            <a:ext cx="2279825" cy="127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hristmas, christmas toys">
            <a:extLst>
              <a:ext uri="{FF2B5EF4-FFF2-40B4-BE49-F238E27FC236}">
                <a16:creationId xmlns:a16="http://schemas.microsoft.com/office/drawing/2014/main" id="{A9B8FC2D-E441-485C-ADAC-6C675916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42" y="3946957"/>
            <a:ext cx="2222240" cy="12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4419F-54BF-451B-BD1D-F0C9316384DF}"/>
              </a:ext>
            </a:extLst>
          </p:cNvPr>
          <p:cNvSpPr txBox="1"/>
          <p:nvPr/>
        </p:nvSpPr>
        <p:spPr>
          <a:xfrm>
            <a:off x="6916484" y="6495106"/>
            <a:ext cx="53544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Source images: </a:t>
            </a:r>
            <a:r>
              <a:rPr lang="en-AU" sz="1100" dirty="0">
                <a:hlinkClick r:id="rId12"/>
              </a:rPr>
              <a:t>https://www.history.com/news/10-christmas-toys-through-the-decades</a:t>
            </a:r>
            <a:endParaRPr lang="en-AU" sz="1100" dirty="0"/>
          </a:p>
          <a:p>
            <a:endParaRPr lang="en-AU" dirty="0"/>
          </a:p>
        </p:txBody>
      </p:sp>
      <p:pic>
        <p:nvPicPr>
          <p:cNvPr id="1046" name="Picture 22" descr="Top toys:  Moshling Treehouse by Vivid Imaginations">
            <a:extLst>
              <a:ext uri="{FF2B5EF4-FFF2-40B4-BE49-F238E27FC236}">
                <a16:creationId xmlns:a16="http://schemas.microsoft.com/office/drawing/2014/main" id="{F57E4C83-C27D-4B43-872A-E9CFAE56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51" y="3692295"/>
            <a:ext cx="1592148" cy="16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40D60-C8B5-4954-8DAA-BFD4BB9D0240}"/>
              </a:ext>
            </a:extLst>
          </p:cNvPr>
          <p:cNvSpPr txBox="1"/>
          <p:nvPr/>
        </p:nvSpPr>
        <p:spPr>
          <a:xfrm>
            <a:off x="537791" y="5611720"/>
            <a:ext cx="10040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lgerian" panose="04020705040A02060702" pitchFamily="82" charset="0"/>
              </a:rPr>
              <a:t>Most popular Christmas toys over time: </a:t>
            </a:r>
            <a:r>
              <a:rPr lang="en-A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Which one would you have liked to have  and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F78D9-2016-4599-B35E-2F5F7D4F373A}"/>
              </a:ext>
            </a:extLst>
          </p:cNvPr>
          <p:cNvSpPr txBox="1"/>
          <p:nvPr/>
        </p:nvSpPr>
        <p:spPr>
          <a:xfrm>
            <a:off x="226360" y="1297382"/>
            <a:ext cx="1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1910s Teddy Bear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0C96D-1577-41D0-AE94-E6B59855F72A}"/>
              </a:ext>
            </a:extLst>
          </p:cNvPr>
          <p:cNvSpPr txBox="1"/>
          <p:nvPr/>
        </p:nvSpPr>
        <p:spPr>
          <a:xfrm>
            <a:off x="3137290" y="1508256"/>
            <a:ext cx="160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1920s Yo-yo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3EE58-CB29-4D51-B3C7-63614D270B97}"/>
              </a:ext>
            </a:extLst>
          </p:cNvPr>
          <p:cNvSpPr txBox="1"/>
          <p:nvPr/>
        </p:nvSpPr>
        <p:spPr>
          <a:xfrm>
            <a:off x="5268662" y="1432308"/>
            <a:ext cx="272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1930s Shirley Temple doll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39528-9A6C-4123-A50D-3491E7A49B0F}"/>
              </a:ext>
            </a:extLst>
          </p:cNvPr>
          <p:cNvSpPr txBox="1"/>
          <p:nvPr/>
        </p:nvSpPr>
        <p:spPr>
          <a:xfrm>
            <a:off x="8216633" y="1449752"/>
            <a:ext cx="20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1940s Slinky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8B74D-58C9-4288-ABAB-D5657DCA173B}"/>
              </a:ext>
            </a:extLst>
          </p:cNvPr>
          <p:cNvSpPr txBox="1"/>
          <p:nvPr/>
        </p:nvSpPr>
        <p:spPr>
          <a:xfrm>
            <a:off x="87895" y="3244334"/>
            <a:ext cx="25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1950s Mr Potato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8156F-0B4F-4A13-ADE6-19879F177BF8}"/>
              </a:ext>
            </a:extLst>
          </p:cNvPr>
          <p:cNvSpPr txBox="1"/>
          <p:nvPr/>
        </p:nvSpPr>
        <p:spPr>
          <a:xfrm>
            <a:off x="5121807" y="3263140"/>
            <a:ext cx="301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1970s Star Wars action figures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DA8B2-A959-4986-B05F-B53CF466ADF9}"/>
              </a:ext>
            </a:extLst>
          </p:cNvPr>
          <p:cNvSpPr txBox="1"/>
          <p:nvPr/>
        </p:nvSpPr>
        <p:spPr>
          <a:xfrm>
            <a:off x="2910285" y="3275147"/>
            <a:ext cx="165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1960s GI Joe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E93BE-6071-4268-BC6F-C448008F6A0B}"/>
              </a:ext>
            </a:extLst>
          </p:cNvPr>
          <p:cNvSpPr txBox="1"/>
          <p:nvPr/>
        </p:nvSpPr>
        <p:spPr>
          <a:xfrm>
            <a:off x="8804974" y="3515341"/>
            <a:ext cx="272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1980s Cabbage Patch Kids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B3199-6C43-4E21-9F4D-A94A4D42C897}"/>
              </a:ext>
            </a:extLst>
          </p:cNvPr>
          <p:cNvSpPr txBox="1"/>
          <p:nvPr/>
        </p:nvSpPr>
        <p:spPr>
          <a:xfrm>
            <a:off x="360621" y="5260405"/>
            <a:ext cx="3550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1990s Beanie Babies and Tickle Me Elmo</a:t>
            </a:r>
          </a:p>
          <a:p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7D964-B4F8-4094-AF35-FA8D098C9891}"/>
              </a:ext>
            </a:extLst>
          </p:cNvPr>
          <p:cNvSpPr txBox="1"/>
          <p:nvPr/>
        </p:nvSpPr>
        <p:spPr>
          <a:xfrm>
            <a:off x="4401671" y="5260405"/>
            <a:ext cx="19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2000s Wii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15EE26-CD52-4DD4-AC46-631916C1943C}"/>
              </a:ext>
            </a:extLst>
          </p:cNvPr>
          <p:cNvSpPr txBox="1"/>
          <p:nvPr/>
        </p:nvSpPr>
        <p:spPr>
          <a:xfrm>
            <a:off x="6877708" y="5415047"/>
            <a:ext cx="251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2010s Moshi Monsters</a:t>
            </a:r>
          </a:p>
        </p:txBody>
      </p:sp>
    </p:spTree>
    <p:extLst>
      <p:ext uri="{BB962C8B-B14F-4D97-AF65-F5344CB8AC3E}">
        <p14:creationId xmlns:p14="http://schemas.microsoft.com/office/powerpoint/2010/main" val="229557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7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y Toy Clipart">
            <a:extLst>
              <a:ext uri="{FF2B5EF4-FFF2-40B4-BE49-F238E27FC236}">
                <a16:creationId xmlns:a16="http://schemas.microsoft.com/office/drawing/2014/main" id="{9B49A134-E275-4480-A590-63574D716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" b="8400"/>
          <a:stretch/>
        </p:blipFill>
        <p:spPr bwMode="auto">
          <a:xfrm>
            <a:off x="320040" y="402808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7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A27DA-53EC-45EC-A392-733D1ECF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AU" sz="2600" b="1">
                <a:solidFill>
                  <a:schemeClr val="bg1"/>
                </a:solidFill>
              </a:rPr>
              <a:t>Favourite toy</a:t>
            </a:r>
          </a:p>
        </p:txBody>
      </p:sp>
      <p:cxnSp>
        <p:nvCxnSpPr>
          <p:cNvPr id="2067" name="Straight Connector 7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77E9-074E-44F1-BDEC-999E72B1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4782313"/>
            <a:ext cx="6976872" cy="1572768"/>
          </a:xfrm>
        </p:spPr>
        <p:txBody>
          <a:bodyPr anchor="ctr">
            <a:no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What is your favourite toy and why?</a:t>
            </a:r>
          </a:p>
          <a:p>
            <a:r>
              <a:rPr lang="en-AU" sz="2000" dirty="0">
                <a:solidFill>
                  <a:schemeClr val="bg1"/>
                </a:solidFill>
              </a:rPr>
              <a:t>What does it look like? ( shape, colour, size)</a:t>
            </a:r>
          </a:p>
          <a:p>
            <a:r>
              <a:rPr lang="en-AU" sz="2000" dirty="0">
                <a:solidFill>
                  <a:schemeClr val="bg1"/>
                </a:solidFill>
              </a:rPr>
              <a:t>Can you draw it?</a:t>
            </a:r>
          </a:p>
          <a:p>
            <a:r>
              <a:rPr lang="en-AU" sz="2000" dirty="0">
                <a:solidFill>
                  <a:schemeClr val="bg1"/>
                </a:solidFill>
              </a:rPr>
              <a:t>How do you play with it?</a:t>
            </a:r>
          </a:p>
        </p:txBody>
      </p:sp>
    </p:spTree>
    <p:extLst>
      <p:ext uri="{BB962C8B-B14F-4D97-AF65-F5344CB8AC3E}">
        <p14:creationId xmlns:p14="http://schemas.microsoft.com/office/powerpoint/2010/main" val="2946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527891632A14AB8017A865FC5E724" ma:contentTypeVersion="13" ma:contentTypeDescription="Create a new document." ma:contentTypeScope="" ma:versionID="3aab13f704a7048a63bfa60f0d05c148">
  <xsd:schema xmlns:xsd="http://www.w3.org/2001/XMLSchema" xmlns:xs="http://www.w3.org/2001/XMLSchema" xmlns:p="http://schemas.microsoft.com/office/2006/metadata/properties" xmlns:ns3="e5d24aab-75d4-420c-86ec-ba6aac5a150b" xmlns:ns4="aa1be431-7a3d-48b2-93d1-70f3fd5a02da" targetNamespace="http://schemas.microsoft.com/office/2006/metadata/properties" ma:root="true" ma:fieldsID="f0a0cb8aa2e6bc26d7cad1f16e3f1004" ns3:_="" ns4:_="">
    <xsd:import namespace="e5d24aab-75d4-420c-86ec-ba6aac5a150b"/>
    <xsd:import namespace="aa1be431-7a3d-48b2-93d1-70f3fd5a02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24aab-75d4-420c-86ec-ba6aac5a1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be431-7a3d-48b2-93d1-70f3fd5a0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8DE73-4B47-4B68-909E-85FF522838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74264C-0756-4F69-87EE-F80D499ACC0D}">
  <ds:schemaRefs>
    <ds:schemaRef ds:uri="http://www.w3.org/XML/1998/namespace"/>
    <ds:schemaRef ds:uri="http://purl.org/dc/elements/1.1/"/>
    <ds:schemaRef ds:uri="http://purl.org/dc/terms/"/>
    <ds:schemaRef ds:uri="aa1be431-7a3d-48b2-93d1-70f3fd5a02da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5d24aab-75d4-420c-86ec-ba6aac5a150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F3DA7B-C465-4954-BE72-A41FF9098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d24aab-75d4-420c-86ec-ba6aac5a150b"/>
    <ds:schemaRef ds:uri="aa1be431-7a3d-48b2-93d1-70f3fd5a0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283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Algerian</vt:lpstr>
      <vt:lpstr>Arial</vt:lpstr>
      <vt:lpstr>Arial Black</vt:lpstr>
      <vt:lpstr>Calibri</vt:lpstr>
      <vt:lpstr>Calibri Light</vt:lpstr>
      <vt:lpstr>Castellar</vt:lpstr>
      <vt:lpstr>Comic Sans MS</vt:lpstr>
      <vt:lpstr>Gabriola</vt:lpstr>
      <vt:lpstr>Office Theme</vt:lpstr>
      <vt:lpstr>Toys over time</vt:lpstr>
      <vt:lpstr>How have toys changed over time? </vt:lpstr>
      <vt:lpstr>How do we find out about the toys in the past?      </vt:lpstr>
      <vt:lpstr>Parents/grandparents/older relative  interview</vt:lpstr>
      <vt:lpstr>Describe your own toys</vt:lpstr>
      <vt:lpstr>Sort the pictures of toys into old and new toys</vt:lpstr>
      <vt:lpstr>How are they different and how are they the same?</vt:lpstr>
      <vt:lpstr>PowerPoint Presentation</vt:lpstr>
      <vt:lpstr>Favourite toy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Toys over time</dc:title>
  <dc:creator>Moise, Magdalena (CESA)</dc:creator>
  <cp:lastModifiedBy>Carter, Jarrod (CESA)</cp:lastModifiedBy>
  <cp:revision>4</cp:revision>
  <dcterms:created xsi:type="dcterms:W3CDTF">2020-04-20T04:24:34Z</dcterms:created>
  <dcterms:modified xsi:type="dcterms:W3CDTF">2020-04-21T01:19:14Z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0x01010091E527891632A14AB8017A865FC5E724</vt:lpwstr>
  </property>
</Properties>
</file>